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4" r:id="rId3"/>
    <p:sldId id="275" r:id="rId4"/>
    <p:sldId id="276" r:id="rId5"/>
    <p:sldId id="277" r:id="rId6"/>
    <p:sldId id="289" r:id="rId7"/>
    <p:sldId id="278" r:id="rId8"/>
    <p:sldId id="280" r:id="rId9"/>
    <p:sldId id="290" r:id="rId10"/>
    <p:sldId id="292" r:id="rId11"/>
    <p:sldId id="293" r:id="rId12"/>
    <p:sldId id="294" r:id="rId13"/>
    <p:sldId id="295" r:id="rId14"/>
    <p:sldId id="296" r:id="rId15"/>
    <p:sldId id="286" r:id="rId16"/>
    <p:sldId id="288" r:id="rId17"/>
    <p:sldId id="287" r:id="rId18"/>
  </p:sldIdLst>
  <p:sldSz cx="9144000" cy="6858000" type="screen4x3"/>
  <p:notesSz cx="6985000" cy="9271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CA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CA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CA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9BDF2313-2302-4DE5-B64A-737B3A44D171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A7F5E-90FF-44F7-AEE7-C4745A1DEAC3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058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B2488-0198-424F-B27F-2796E3313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B2488-0198-424F-B27F-2796E33137C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79150E1-07FE-45EA-8093-72A590A58C71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21A3-26E6-45F0-BA3F-7F2A381930C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F3-610A-496C-84E7-A6E3526BC8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FFA6-900D-408D-8614-6E0CAD073441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47B180-2847-4987-938F-6367B9B5AF0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401D-E4E3-49CC-90A6-23C47910F0C7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6727-0D5D-4B1A-9EF6-9F069EDAD6C9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FB36-491F-4C00-800B-68A2D0E5381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1136-F866-46A1-8B76-FE2D6333DF7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215F-09A2-4BC5-A7E6-EAE93C90F0C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2B469D-C6B3-4D5D-A9E7-20640C895AEC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9B0BF96-7ECE-403F-98BD-8465E11A418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371600"/>
            <a:ext cx="7848600" cy="1828800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err="1" smtClean="0">
                <a:latin typeface="Arial" charset="0"/>
              </a:rPr>
              <a:t>CubicWeb</a:t>
            </a:r>
            <a:r>
              <a:rPr lang="en-US" altLang="zh-CN" dirty="0" smtClean="0">
                <a:latin typeface="Arial" charset="0"/>
              </a:rPr>
              <a:t> – The Semantic Web is a construction game!</a:t>
            </a:r>
            <a:endParaRPr lang="en-US" altLang="zh-CN" dirty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068669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Student</a:t>
            </a:r>
            <a:r>
              <a:rPr lang="en-US" sz="1800" dirty="0" smtClean="0"/>
              <a:t>: </a:t>
            </a:r>
            <a:r>
              <a:rPr lang="en-US" sz="1800" dirty="0" err="1" smtClean="0"/>
              <a:t>Uglje</a:t>
            </a:r>
            <a:r>
              <a:rPr lang="sr-Latn-RS" sz="1800" dirty="0" smtClean="0"/>
              <a:t>ša Milić</a:t>
            </a:r>
          </a:p>
          <a:p>
            <a:r>
              <a:rPr lang="en-US" sz="1800" dirty="0" smtClean="0"/>
              <a:t>Email: mu113322m@student.etf.rs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04800"/>
            <a:ext cx="31534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400" dirty="0" smtClean="0"/>
              <a:t>University of Belgrade</a:t>
            </a:r>
          </a:p>
          <a:p>
            <a:r>
              <a:rPr lang="sr-Latn-RS" sz="1400" dirty="0" smtClean="0"/>
              <a:t>School of Electrical Engineering</a:t>
            </a:r>
          </a:p>
          <a:p>
            <a:r>
              <a:rPr lang="sr-Latn-RS" sz="1400" dirty="0" smtClean="0"/>
              <a:t>Department of Computer Engineering</a:t>
            </a:r>
          </a:p>
        </p:txBody>
      </p:sp>
      <p:pic>
        <p:nvPicPr>
          <p:cNvPr id="3076" name="Picture 4" descr="C:\Users\Ugljesa\Desktop\etfsm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718804" cy="90963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657600" y="5943600"/>
            <a:ext cx="1614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600" dirty="0" smtClean="0"/>
              <a:t>Belgrade,</a:t>
            </a:r>
          </a:p>
          <a:p>
            <a:pPr algn="ctr"/>
            <a:r>
              <a:rPr lang="sr-Latn-RS" sz="1600" dirty="0" smtClean="0"/>
              <a:t>December 2011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9/16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23537" y="1143000"/>
            <a:ext cx="1695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Site schema</a:t>
            </a:r>
            <a:endParaRPr lang="en-US" sz="2800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2648" y="1752600"/>
            <a:ext cx="7159752" cy="483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Further customization – creating your own cube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Cube metadata</a:t>
            </a:r>
          </a:p>
          <a:p>
            <a:pPr>
              <a:buNone/>
            </a:pPr>
            <a:r>
              <a:rPr lang="en-US" sz="2800" dirty="0" smtClean="0"/>
              <a:t>	- in file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__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pkginfo__.py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dirty="0" smtClean="0"/>
              <a:t>modify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__depends__ </a:t>
            </a:r>
            <a:r>
              <a:rPr lang="en-US" sz="2800" dirty="0" smtClean="0"/>
              <a:t>dictionary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609600" y="4114800"/>
            <a:ext cx="57912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__depends__ = { '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cubicweb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': '&gt;= 3.10.7', </a:t>
            </a: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 '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cubicweb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-blog': None}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Extending data model</a:t>
            </a:r>
          </a:p>
          <a:p>
            <a:pPr>
              <a:buNone/>
            </a:pPr>
            <a:r>
              <a:rPr lang="en-US" sz="2800" dirty="0" smtClean="0"/>
              <a:t>	- in file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schema.py </a:t>
            </a:r>
            <a:r>
              <a:rPr lang="en-US" sz="2800" dirty="0" smtClean="0"/>
              <a:t>of the cube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11/16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609600" y="2971800"/>
            <a:ext cx="75438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rgbClr val="99FFCC"/>
                </a:solidFill>
                <a:latin typeface="Consolas" pitchFamily="49" charset="0"/>
                <a:cs typeface="Consolas" pitchFamily="49" charset="0"/>
              </a:rPr>
              <a:t>from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yams.buildobjs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rgbClr val="99FFCC"/>
                </a:solidFill>
                <a:latin typeface="Consolas" pitchFamily="49" charset="0"/>
                <a:cs typeface="Consolas" pitchFamily="49" charset="0"/>
              </a:rPr>
              <a:t>import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EntityType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	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RelationDefinition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String,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RichString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sz="1800" dirty="0" smtClean="0">
                <a:solidFill>
                  <a:srgbClr val="99FFCC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Community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EntityType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): </a:t>
            </a: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name = String(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maxsize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=50, required=True) 	description =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RichString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() </a:t>
            </a:r>
          </a:p>
          <a:p>
            <a:r>
              <a:rPr lang="en-US" sz="1800" dirty="0" smtClean="0">
                <a:solidFill>
                  <a:srgbClr val="99FFCC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community_blog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RelationDefinition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): </a:t>
            </a: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subject =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'Community' </a:t>
            </a: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object =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'Blog' </a:t>
            </a: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cardinality =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'*?'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composite =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'subject'</a:t>
            </a:r>
            <a:endParaRPr lang="en-US" sz="1800" dirty="0">
              <a:solidFill>
                <a:schemeClr val="tx2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23537" y="1143000"/>
            <a:ext cx="2356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New site schema</a:t>
            </a:r>
            <a:endParaRPr lang="en-US" sz="2800" dirty="0">
              <a:latin typeface="+mn-lt"/>
            </a:endParaRP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752600"/>
            <a:ext cx="7161203" cy="484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Further extending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609600" y="1905000"/>
            <a:ext cx="7620000" cy="472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rgbClr val="99FFCC"/>
                </a:solidFill>
                <a:latin typeface="Consolas" pitchFamily="49" charset="0"/>
                <a:cs typeface="Consolas" pitchFamily="49" charset="0"/>
              </a:rPr>
              <a:t>from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yams.constraints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rgbClr val="99FFCC"/>
                </a:solidFill>
                <a:latin typeface="Consolas" pitchFamily="49" charset="0"/>
                <a:cs typeface="Consolas" pitchFamily="49" charset="0"/>
              </a:rPr>
              <a:t>import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StaticVocabularyConstraint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rgbClr val="99FFCC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visibility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RelationDefinition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): 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subject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‘Blog’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 ‘</a:t>
            </a:r>
            <a:r>
              <a:rPr lang="en-US" sz="1800" dirty="0" err="1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MicroBlog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’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object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'String'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constraints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 [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StaticVocabularyConstraint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		((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'public'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'authenticated'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'restricted'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'parent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))] 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default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'parent'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cardinality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'11’</a:t>
            </a:r>
          </a:p>
          <a:p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rgbClr val="99FFCC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may_be_read_by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RelationDefinition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):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__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permissions__ = { 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'read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: (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'managers'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'users'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), 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'add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: (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'managers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), </a:t>
            </a: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'delete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: (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'managers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 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subject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‘Blog’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 ‘</a:t>
            </a:r>
            <a:r>
              <a:rPr lang="en-US" sz="1800" dirty="0" err="1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MicroBlog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’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 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object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cs typeface="Consolas" pitchFamily="49" charset="0"/>
              </a:rPr>
              <a:t>‘Community'</a:t>
            </a:r>
            <a:endParaRPr lang="en-US" sz="1800" dirty="0">
              <a:solidFill>
                <a:schemeClr val="bg2">
                  <a:lumMod val="2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800" dirty="0" smtClean="0"/>
              <a:t>Framework entirely driven by a data model</a:t>
            </a:r>
          </a:p>
          <a:p>
            <a:endParaRPr lang="en-US" sz="2800" dirty="0" smtClean="0"/>
          </a:p>
          <a:p>
            <a:r>
              <a:rPr lang="en-US" sz="2800" dirty="0" smtClean="0"/>
              <a:t>Based on reusable components and object-oriented programming principles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Supports OWL and RDF</a:t>
            </a:r>
          </a:p>
          <a:p>
            <a:endParaRPr lang="en-US" sz="2800" dirty="0" smtClean="0"/>
          </a:p>
          <a:p>
            <a:r>
              <a:rPr lang="en-US" sz="2800" dirty="0" smtClean="0"/>
              <a:t>View/selection principle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305800" cy="44958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err="1" smtClean="0"/>
              <a:t>CubicWeb</a:t>
            </a:r>
            <a:r>
              <a:rPr lang="en-US" sz="2800" dirty="0" smtClean="0"/>
              <a:t> – The Semantic Web is a construction game,  [online] Available at: &lt;http://www.cubicweb.com&gt; [Accessed 22 December 2011]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29600" y="61722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16/16</a:t>
            </a:r>
            <a:endParaRPr lang="en-US" sz="1200" dirty="0"/>
          </a:p>
        </p:txBody>
      </p:sp>
      <p:pic>
        <p:nvPicPr>
          <p:cNvPr id="4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183880" cy="44958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About </a:t>
            </a:r>
            <a:r>
              <a:rPr lang="en-US" sz="2800" dirty="0" err="1" smtClean="0"/>
              <a:t>CubicWeb</a:t>
            </a:r>
            <a:endParaRPr lang="en-US" sz="2800" dirty="0" smtClean="0"/>
          </a:p>
          <a:p>
            <a:r>
              <a:rPr lang="en-US" sz="2800" dirty="0" smtClean="0"/>
              <a:t>Basic terms</a:t>
            </a:r>
          </a:p>
          <a:p>
            <a:r>
              <a:rPr lang="en-US" sz="2800" dirty="0" smtClean="0"/>
              <a:t>Example</a:t>
            </a:r>
          </a:p>
          <a:p>
            <a:r>
              <a:rPr lang="en-US" sz="2800" dirty="0" smtClean="0"/>
              <a:t>Conclusion</a:t>
            </a:r>
          </a:p>
          <a:p>
            <a:r>
              <a:rPr lang="en-US" sz="2800" dirty="0" smtClean="0"/>
              <a:t>Q&amp;A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1/16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About </a:t>
            </a:r>
            <a:r>
              <a:rPr lang="en-US" dirty="0" err="1" smtClean="0"/>
              <a:t>CubicWeb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183880" cy="4495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endParaRPr lang="en-US" sz="2800" dirty="0" smtClean="0"/>
          </a:p>
          <a:p>
            <a:r>
              <a:rPr lang="en-US" sz="2800" dirty="0" smtClean="0"/>
              <a:t>Open source, semantic web application framework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Written in Python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Based on two major things:</a:t>
            </a:r>
          </a:p>
          <a:p>
            <a:pPr>
              <a:buNone/>
            </a:pPr>
            <a:r>
              <a:rPr lang="en-US" sz="2800" dirty="0" smtClean="0"/>
              <a:t>	- reusable components (</a:t>
            </a:r>
            <a:r>
              <a:rPr lang="en-US" sz="2800" b="1" dirty="0" smtClean="0"/>
              <a:t>cubes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- well known object-oriented design principles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2/16</a:t>
            </a:r>
            <a:endParaRPr lang="en-US" sz="1200" dirty="0"/>
          </a:p>
        </p:txBody>
      </p:sp>
      <p:pic>
        <p:nvPicPr>
          <p:cNvPr id="1026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About </a:t>
            </a:r>
            <a:r>
              <a:rPr lang="en-US" dirty="0" err="1" smtClean="0"/>
              <a:t>CubicWeb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382000" cy="4495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smtClean="0"/>
          </a:p>
          <a:p>
            <a:pPr>
              <a:buNone/>
            </a:pPr>
            <a:r>
              <a:rPr lang="en-US" sz="2800" smtClean="0"/>
              <a:t>Its </a:t>
            </a:r>
            <a:r>
              <a:rPr lang="en-US" sz="2800" dirty="0" smtClean="0"/>
              <a:t>main features are:</a:t>
            </a:r>
          </a:p>
          <a:p>
            <a:r>
              <a:rPr lang="en-US" sz="2800" dirty="0" smtClean="0"/>
              <a:t>an engine driven by the explicit </a:t>
            </a:r>
            <a:r>
              <a:rPr lang="en-US" sz="2800" b="1" dirty="0" smtClean="0"/>
              <a:t>data model</a:t>
            </a:r>
            <a:endParaRPr lang="en-US" sz="2800" dirty="0" smtClean="0"/>
          </a:p>
          <a:p>
            <a:r>
              <a:rPr lang="en-US" sz="2800" dirty="0" smtClean="0"/>
              <a:t>a query language named </a:t>
            </a:r>
            <a:r>
              <a:rPr lang="en-US" sz="2800" b="1" dirty="0" smtClean="0"/>
              <a:t>RQL</a:t>
            </a:r>
            <a:r>
              <a:rPr lang="en-US" sz="2800" dirty="0" smtClean="0"/>
              <a:t> similar to W3C’s SPARQL </a:t>
            </a:r>
          </a:p>
          <a:p>
            <a:r>
              <a:rPr lang="en-US" sz="2800" dirty="0" smtClean="0"/>
              <a:t>a </a:t>
            </a:r>
            <a:r>
              <a:rPr lang="en-US" sz="2800" b="1" dirty="0" smtClean="0"/>
              <a:t>selection/view</a:t>
            </a:r>
            <a:r>
              <a:rPr lang="en-US" sz="2800" dirty="0" smtClean="0"/>
              <a:t> mechanism for representation</a:t>
            </a:r>
          </a:p>
          <a:p>
            <a:r>
              <a:rPr lang="en-US" sz="2800" dirty="0" smtClean="0"/>
              <a:t>a library of reusable </a:t>
            </a:r>
            <a:r>
              <a:rPr lang="en-US" sz="2800" b="1" dirty="0" smtClean="0"/>
              <a:t>components</a:t>
            </a:r>
            <a:r>
              <a:rPr lang="en-US" sz="2800" dirty="0" smtClean="0"/>
              <a:t> (data model and views)</a:t>
            </a:r>
          </a:p>
          <a:p>
            <a:r>
              <a:rPr lang="en-US" sz="2800" dirty="0" smtClean="0"/>
              <a:t>the power and flexibility of the Python language </a:t>
            </a:r>
          </a:p>
          <a:p>
            <a:r>
              <a:rPr lang="en-US" sz="2800" dirty="0" smtClean="0"/>
              <a:t>the reliability of various databases for storage </a:t>
            </a:r>
            <a:r>
              <a:rPr lang="en-US" sz="2800" dirty="0" err="1" smtClean="0"/>
              <a:t>backends</a:t>
            </a:r>
            <a:endParaRPr lang="en-US" sz="2800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229600" y="61722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/>
              <a:t>Cubes</a:t>
            </a:r>
          </a:p>
          <a:p>
            <a:r>
              <a:rPr lang="en-US" sz="2800" dirty="0" smtClean="0"/>
              <a:t>A cube is a software component made of three parts:</a:t>
            </a:r>
          </a:p>
          <a:p>
            <a:pPr>
              <a:buNone/>
            </a:pPr>
            <a:r>
              <a:rPr lang="en-US" sz="2800" dirty="0" smtClean="0"/>
              <a:t>	-  its data model (schema)</a:t>
            </a:r>
          </a:p>
          <a:p>
            <a:pPr>
              <a:buNone/>
            </a:pPr>
            <a:r>
              <a:rPr lang="en-US" sz="2800" dirty="0" smtClean="0"/>
              <a:t>	-  its logic (entities)</a:t>
            </a:r>
          </a:p>
          <a:p>
            <a:pPr>
              <a:buNone/>
            </a:pPr>
            <a:r>
              <a:rPr lang="en-US" sz="2800" dirty="0" smtClean="0"/>
              <a:t>	-  its user interface (views)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Data Repository</a:t>
            </a:r>
          </a:p>
          <a:p>
            <a:r>
              <a:rPr lang="en-US" sz="2800" dirty="0" smtClean="0"/>
              <a:t>The data repository encapsulates and groups an access to one or more data sources</a:t>
            </a:r>
          </a:p>
          <a:p>
            <a:r>
              <a:rPr lang="en-US" sz="2800" dirty="0" smtClean="0"/>
              <a:t>All interactions with the repository are done using the RQL</a:t>
            </a:r>
            <a:endParaRPr lang="en-US" sz="2800" b="1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229600" y="61722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4/16</a:t>
            </a:r>
            <a:endParaRPr lang="en-US" sz="1200" dirty="0"/>
          </a:p>
        </p:txBody>
      </p:sp>
      <p:pic>
        <p:nvPicPr>
          <p:cNvPr id="8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53440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/>
              <a:t>Schema (Data model)</a:t>
            </a:r>
          </a:p>
          <a:p>
            <a:r>
              <a:rPr lang="en-US" sz="2800" dirty="0" smtClean="0"/>
              <a:t>Described as an entity-relationship schema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800" b="1" dirty="0" smtClean="0"/>
              <a:t>Views</a:t>
            </a:r>
          </a:p>
          <a:p>
            <a:r>
              <a:rPr lang="en-US" sz="2800" dirty="0" smtClean="0"/>
              <a:t>Objects with a dedicated interface to ‘render’ something</a:t>
            </a:r>
          </a:p>
          <a:p>
            <a:r>
              <a:rPr lang="en-US" sz="2800" dirty="0" smtClean="0"/>
              <a:t>Partitioned into different kind of objects such as </a:t>
            </a:r>
            <a:r>
              <a:rPr lang="en-US" sz="2800" i="1" dirty="0" smtClean="0"/>
              <a:t>templates</a:t>
            </a:r>
            <a:r>
              <a:rPr lang="en-US" sz="2800" dirty="0" smtClean="0"/>
              <a:t>, </a:t>
            </a:r>
            <a:r>
              <a:rPr lang="en-US" sz="2800" i="1" dirty="0" smtClean="0"/>
              <a:t>boxes</a:t>
            </a:r>
            <a:r>
              <a:rPr lang="en-US" sz="2800" dirty="0" smtClean="0"/>
              <a:t>, </a:t>
            </a:r>
            <a:r>
              <a:rPr lang="en-US" sz="2800" i="1" dirty="0" smtClean="0"/>
              <a:t>components…</a:t>
            </a: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229600" y="61722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5/16</a:t>
            </a:r>
            <a:endParaRPr lang="en-US" sz="1200" dirty="0"/>
          </a:p>
        </p:txBody>
      </p:sp>
      <p:pic>
        <p:nvPicPr>
          <p:cNvPr id="8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1447800" y="31242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Subject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096000" y="3124200"/>
            <a:ext cx="1066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6" idx="3"/>
            <a:endCxn id="9" idx="1"/>
          </p:cNvCxnSpPr>
          <p:nvPr/>
        </p:nvCxnSpPr>
        <p:spPr>
          <a:xfrm>
            <a:off x="2590800" y="3390900"/>
            <a:ext cx="3505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2667000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+mn-lt"/>
              </a:rPr>
              <a:t>Entity type</a:t>
            </a:r>
            <a:endParaRPr lang="en-US" sz="2000" i="1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66025" y="2647890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+mn-lt"/>
              </a:rPr>
              <a:t>Entity type</a:t>
            </a:r>
            <a:endParaRPr lang="en-US" sz="2000" i="1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00400" y="3429000"/>
            <a:ext cx="2257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Relation definition</a:t>
            </a:r>
            <a:endParaRPr lang="en-US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81400" y="2952690"/>
            <a:ext cx="1283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+mn-lt"/>
              </a:rPr>
              <a:t>Relation type</a:t>
            </a:r>
            <a:endParaRPr lang="en-US" sz="20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Installation comes with some already defined cubes (file, folder, login, blog…)</a:t>
            </a:r>
          </a:p>
          <a:p>
            <a:r>
              <a:rPr lang="en-US" sz="2800" dirty="0" smtClean="0"/>
              <a:t>Example based on </a:t>
            </a:r>
            <a:r>
              <a:rPr lang="en-US" sz="2800" b="1" dirty="0" smtClean="0"/>
              <a:t>blog</a:t>
            </a:r>
            <a:r>
              <a:rPr lang="en-US" sz="2800" dirty="0" smtClean="0"/>
              <a:t> cube</a:t>
            </a:r>
          </a:p>
          <a:p>
            <a:r>
              <a:rPr lang="en-US" sz="2800" dirty="0" smtClean="0"/>
              <a:t>Two goals:</a:t>
            </a:r>
          </a:p>
          <a:p>
            <a:pPr>
              <a:buNone/>
            </a:pPr>
            <a:r>
              <a:rPr lang="en-US" sz="2800" dirty="0" smtClean="0"/>
              <a:t>	- discovering the default user interface </a:t>
            </a:r>
          </a:p>
          <a:p>
            <a:pPr>
              <a:buNone/>
            </a:pPr>
            <a:r>
              <a:rPr lang="en-US" sz="2800" dirty="0" smtClean="0"/>
              <a:t>	- basic extending and customizing the look and feel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09600" y="1676400"/>
            <a:ext cx="7162800" cy="4951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23537" y="1143000"/>
            <a:ext cx="3134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The default index page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29600" y="61722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8/16</a:t>
            </a:r>
            <a:endParaRPr lang="en-US" sz="1200" dirty="0"/>
          </a:p>
        </p:txBody>
      </p:sp>
      <p:pic>
        <p:nvPicPr>
          <p:cNvPr id="5" name="Picture 2" descr="C:\Users\Ugljesa\Desktop\index-cubic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2424545" cy="914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23537" y="1143000"/>
            <a:ext cx="1971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Adding a blog</a:t>
            </a:r>
            <a:endParaRPr lang="en-US" sz="2800" dirty="0">
              <a:latin typeface="+mn-lt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340" y="1749553"/>
            <a:ext cx="7159752" cy="489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1156</TotalTime>
  <Words>339</Words>
  <Application>Microsoft PowerPoint</Application>
  <PresentationFormat>On-screen Show (4:3)</PresentationFormat>
  <Paragraphs>165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CubicWeb – The Semantic Web is a construction game!</vt:lpstr>
      <vt:lpstr>Agenda</vt:lpstr>
      <vt:lpstr>About CubicWeb</vt:lpstr>
      <vt:lpstr>About CubicWeb</vt:lpstr>
      <vt:lpstr>Basic terms</vt:lpstr>
      <vt:lpstr>Basic terms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Conclusion</vt:lpstr>
      <vt:lpstr>References</vt:lpstr>
      <vt:lpstr>Q&amp;A</vt:lpstr>
    </vt:vector>
  </TitlesOfParts>
  <Company>York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CURE: An Efficient Clustering Algorithm for Large Databases</dc:title>
  <dc:creator>ztao</dc:creator>
  <cp:lastModifiedBy>Ugljesa</cp:lastModifiedBy>
  <cp:revision>78</cp:revision>
  <dcterms:created xsi:type="dcterms:W3CDTF">2002-11-14T13:39:35Z</dcterms:created>
  <dcterms:modified xsi:type="dcterms:W3CDTF">2011-12-23T11:37:22Z</dcterms:modified>
</cp:coreProperties>
</file>